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3" r:id="rId4"/>
  </p:sldMasterIdLst>
  <p:notesMasterIdLst>
    <p:notesMasterId r:id="rId6"/>
  </p:notesMasterIdLst>
  <p:sldIdLst>
    <p:sldId id="257" r:id="rId5"/>
    <p:sldId id="277" r:id="rId7"/>
    <p:sldId id="308" r:id="rId8"/>
    <p:sldId id="309" r:id="rId9"/>
    <p:sldId id="285" r:id="rId10"/>
    <p:sldId id="292" r:id="rId11"/>
    <p:sldId id="293" r:id="rId12"/>
    <p:sldId id="294" r:id="rId13"/>
    <p:sldId id="295" r:id="rId14"/>
    <p:sldId id="299" r:id="rId15"/>
    <p:sldId id="296" r:id="rId16"/>
    <p:sldId id="300"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2C41"/>
    <a:srgbClr val="7E252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7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tags" Target="tags/tag63.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算下推”是在“存储计算分离”架构落地后的一个热门话题，将一些data-access-intensive任务从计算侧offload到存储侧，能有效降低计算节点和存储节点之间链路上的带宽消耗，同时能利用一部分存储节点上富裕的计算能力来提高整体的资源利用率。</a:t>
            </a:r>
            <a:endParaRPr lang="zh-CN" altLang="en-US"/>
          </a:p>
          <a:p>
            <a:r>
              <a:rPr lang="zh-CN" altLang="en-US"/>
              <a:t>在这篇论文中，PolarDB直接将计算节点的分析任务（主要是scan table）彻底地从CPU上offload到了物理介质上，这个物理介质他们在文中叫做 computational storage drives，简称CSD。</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a:t>
            </a:r>
            <a:r>
              <a:rPr lang="en-US" altLang="zh-CN"/>
              <a:t>CPU</a:t>
            </a:r>
            <a:r>
              <a:rPr lang="zh-CN" altLang="en-US"/>
              <a:t>的</a:t>
            </a:r>
            <a:r>
              <a:rPr lang="en-US" altLang="zh-CN"/>
              <a:t>Push Down</a:t>
            </a:r>
            <a:r>
              <a:rPr lang="zh-CN" altLang="en-US"/>
              <a:t>和基于</a:t>
            </a:r>
            <a:r>
              <a:rPr lang="en-US" altLang="zh-CN"/>
              <a:t>CSD</a:t>
            </a:r>
            <a:r>
              <a:rPr lang="zh-CN" altLang="en-US"/>
              <a:t>的</a:t>
            </a:r>
            <a:r>
              <a:rPr lang="en-US" altLang="zh-CN"/>
              <a:t>Push Down</a:t>
            </a:r>
            <a:r>
              <a:rPr lang="zh-CN" altLang="en-US"/>
              <a:t>都可以大幅降低</a:t>
            </a:r>
            <a:r>
              <a:rPr lang="en-US" altLang="zh-CN"/>
              <a:t>scan</a:t>
            </a:r>
            <a:r>
              <a:rPr lang="zh-CN" altLang="en-US"/>
              <a:t>操作的延迟。单独比较</a:t>
            </a:r>
            <a:r>
              <a:rPr lang="en-US" altLang="zh-CN"/>
              <a:t>CPU pushdown</a:t>
            </a:r>
            <a:r>
              <a:rPr lang="zh-CN" altLang="en-US"/>
              <a:t>和</a:t>
            </a:r>
            <a:r>
              <a:rPr lang="en-US" altLang="zh-CN"/>
              <a:t>CSD pushdown</a:t>
            </a:r>
            <a:r>
              <a:rPr lang="zh-CN" altLang="en-US"/>
              <a:t>，我们发现</a:t>
            </a:r>
            <a:r>
              <a:rPr lang="en-US" altLang="zh-CN"/>
              <a:t>CSD</a:t>
            </a:r>
            <a:r>
              <a:rPr lang="zh-CN" altLang="en-US"/>
              <a:t>在</a:t>
            </a:r>
            <a:r>
              <a:rPr lang="en-US" altLang="zh-CN"/>
              <a:t>Q7</a:t>
            </a:r>
            <a:r>
              <a:rPr lang="zh-CN" altLang="en-US"/>
              <a:t>、</a:t>
            </a:r>
            <a:r>
              <a:rPr lang="en-US" altLang="zh-CN"/>
              <a:t>8</a:t>
            </a:r>
            <a:r>
              <a:rPr lang="zh-CN" altLang="en-US"/>
              <a:t>、</a:t>
            </a:r>
            <a:r>
              <a:rPr lang="en-US" altLang="zh-CN"/>
              <a:t>9</a:t>
            </a:r>
            <a:r>
              <a:rPr lang="zh-CN" altLang="en-US"/>
              <a:t>、、</a:t>
            </a:r>
            <a:r>
              <a:rPr lang="en-US" altLang="zh-CN"/>
              <a:t>20</a:t>
            </a:r>
            <a:r>
              <a:rPr lang="zh-CN" altLang="en-US"/>
              <a:t>明显优于</a:t>
            </a:r>
            <a:r>
              <a:rPr lang="en-US" altLang="zh-CN"/>
              <a:t>CPU</a:t>
            </a:r>
            <a:r>
              <a:rPr lang="zh-CN" altLang="en-US"/>
              <a:t>，这是因为</a:t>
            </a:r>
            <a:r>
              <a:rPr lang="en-US" altLang="zh-CN"/>
              <a:t>FPGA</a:t>
            </a:r>
            <a:r>
              <a:rPr lang="zh-CN" altLang="en-US"/>
              <a:t>的专用解压缩电路</a:t>
            </a:r>
            <a:r>
              <a:rPr lang="zh-CN" altLang="en-US"/>
              <a:t>吗？</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fld>
            <a:endParaRPr lang="zh-CN" altLang="en-US"/>
          </a:p>
        </p:txBody>
      </p:sp>
      <p:grpSp>
        <p:nvGrpSpPr>
          <p:cNvPr id="10" name="组合 16"/>
          <p:cNvGrpSpPr/>
          <p:nvPr/>
        </p:nvGrpSpPr>
        <p:grpSpPr>
          <a:xfrm>
            <a:off x="-6096" y="6552045"/>
            <a:ext cx="12208256" cy="307777"/>
            <a:chOff x="-337453" y="7423512"/>
            <a:chExt cx="12418449" cy="540268"/>
          </a:xfrm>
        </p:grpSpPr>
        <p:pic>
          <p:nvPicPr>
            <p:cNvPr id="11"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a:t>单击此处编辑母版标题样式</a:t>
            </a:r>
            <a:endParaRPr lang="zh-CN" altLang="en-US" dirty="0"/>
          </a:p>
        </p:txBody>
      </p:sp>
      <p:sp>
        <p:nvSpPr>
          <p:cNvPr id="15" name="圆角矩形 14"/>
          <p:cNvSpPr/>
          <p:nvPr/>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p:nvGrpSpPr>
        <p:grpSpPr>
          <a:xfrm>
            <a:off x="10352072" y="129938"/>
            <a:ext cx="1743469" cy="662336"/>
            <a:chOff x="9819640" y="-11075"/>
            <a:chExt cx="2297470" cy="87279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F8A948-1C40-4B02-9945-70217B2A530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1049C8-5A6B-4860-9345-7EF7A62882A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76C5D96-D623-4A3A-9709-5B6B0BE5CA4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D7BD24C-84FA-4A6B-B0DC-087C4ECB3D6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4E4C882-8DE0-43E8-BEA0-5C4279B80ADC}"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5FF8170-8809-436F-93E8-CF6CC397DE58}"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2DFE90-DBA9-4DED-8D66-7D573A76A84E}"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ECFE6B9-2BE3-4341-A7B4-2AB58A02F5A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E96C9C9-301F-4CD0-B901-EBA6A68C22A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6162CB-D8CA-4C05-940E-457BB31084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39C184-370A-40D8-AEF0-0337A33AAE8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09D1B-2082-41F9-BA87-FAC8BDDAF68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1.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fld>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94A28-CB89-49D0-B171-0099EC0E0AD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09D1B-2082-41F9-BA87-FAC8BDDAF68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4.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1.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2.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18770" y="3442335"/>
            <a:ext cx="11553825" cy="953135"/>
          </a:xfrm>
          <a:prstGeom prst="rect">
            <a:avLst/>
          </a:prstGeom>
          <a:noFill/>
        </p:spPr>
        <p:txBody>
          <a:bodyPr wrap="square" rtlCol="0">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POLARDB</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Meets</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Computational Storage</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Efficiently Support</a:t>
            </a:r>
            <a:r>
              <a:rPr lang="en-US" altLang="zh-CN" sz="2800" b="1" dirty="0">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Analytical Workloads</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in Cloud-Native Relational Database</a:t>
            </a: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104140" y="4395470"/>
            <a:ext cx="11859895" cy="181483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sym typeface="+mn-ea"/>
              </a:rPr>
              <a:t>FAST 2020 • Santa Clara, CA, USA</a:t>
            </a:r>
            <a:endParaRPr lang="en-US" altLang="zh-CN" b="1"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Wei Cao†, Yang Liu‡, Zhushi Cheng†, Ning Zheng‡, Wei Li†, Wenjie Wu†, Linqiang Ouyang‡,</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Peng Wang†, Yijing Wang†, Ray Kuan‡, Zhenjun Liu†, Feng Zhu†, Tong Zhang‡</a:t>
            </a:r>
            <a:endParaRPr lang="en-US" altLang="zh-CN" dirty="0">
              <a:latin typeface="Times New Roman" panose="02020603050405020304" pitchFamily="18" charset="0"/>
              <a:cs typeface="Times New Roman" panose="02020603050405020304" pitchFamily="18" charset="0"/>
            </a:endParaRPr>
          </a:p>
          <a:p>
            <a:pPr algn="ctr"/>
            <a:endParaRPr lang="en-US" altLang="zh-CN" sz="2000"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 Alibaba Group, Hang Zhou, Zhejiang, China</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 ScaleFlux Inc., San Jose, CA, USA</a:t>
            </a:r>
            <a:endParaRPr lang="en-US" altLang="zh-CN"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119620" y="6257925"/>
            <a:ext cx="5072380" cy="306705"/>
          </a:xfrm>
          <a:prstGeom prst="rect">
            <a:avLst/>
          </a:prstGeom>
          <a:noFill/>
        </p:spPr>
        <p:txBody>
          <a:bodyPr wrap="square" rtlCol="0" anchor="t">
            <a:spAutoFit/>
          </a:bodyPr>
          <a:p>
            <a:r>
              <a:rPr lang="en-US" altLang="zh-CN" sz="1400">
                <a:latin typeface="Times New Roman" panose="02020603050405020304" pitchFamily="18" charset="0"/>
                <a:cs typeface="Times New Roman" panose="02020603050405020304" pitchFamily="18" charset="0"/>
              </a:rPr>
              <a:t>Paper Link: </a:t>
            </a:r>
            <a:r>
              <a:rPr lang="zh-CN" altLang="en-US" sz="1400">
                <a:latin typeface="Times New Roman" panose="02020603050405020304" pitchFamily="18" charset="0"/>
                <a:cs typeface="Times New Roman" panose="02020603050405020304" pitchFamily="18" charset="0"/>
              </a:rPr>
              <a:t>https://www.usenix.org/system/files/fast20-cao_wei.pdf</a:t>
            </a:r>
            <a:endParaRPr lang="zh-CN" altLang="en-US"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4</a:t>
            </a:r>
            <a:r>
              <a:rPr lang="en-US" altLang="zh-CN" sz="2400" b="1" dirty="0">
                <a:latin typeface="Times New Roman" panose="02020603050405020304" pitchFamily="18" charset="0"/>
                <a:cs typeface="Times New Roman" panose="02020603050405020304" pitchFamily="18" charset="0"/>
                <a:sym typeface="+mn-ea"/>
              </a:rPr>
              <a:t>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12" name="TextBox 2"/>
          <p:cNvSpPr txBox="1"/>
          <p:nvPr/>
        </p:nvSpPr>
        <p:spPr>
          <a:xfrm>
            <a:off x="241300" y="801370"/>
            <a:ext cx="6144895"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4.2  Table Scan Performance Evaluation</a:t>
            </a:r>
            <a:endParaRPr lang="en-US" altLang="zh-CN" sz="2400" b="1" dirty="0">
              <a:latin typeface="Times New Roman" panose="02020603050405020304" pitchFamily="18" charset="0"/>
              <a:cs typeface="Times New Roman" panose="02020603050405020304" pitchFamily="18" charset="0"/>
              <a:sym typeface="+mn-ea"/>
            </a:endParaRPr>
          </a:p>
        </p:txBody>
      </p:sp>
      <p:grpSp>
        <p:nvGrpSpPr>
          <p:cNvPr id="13" name="组合 12"/>
          <p:cNvGrpSpPr/>
          <p:nvPr/>
        </p:nvGrpSpPr>
        <p:grpSpPr>
          <a:xfrm>
            <a:off x="390525" y="1383030"/>
            <a:ext cx="4056380" cy="4557395"/>
            <a:chOff x="903" y="1842"/>
            <a:chExt cx="7075" cy="7813"/>
          </a:xfrm>
        </p:grpSpPr>
        <p:pic>
          <p:nvPicPr>
            <p:cNvPr id="3" name="图片 2"/>
            <p:cNvPicPr>
              <a:picLocks noChangeAspect="1"/>
            </p:cNvPicPr>
            <p:nvPr/>
          </p:nvPicPr>
          <p:blipFill>
            <a:blip r:embed="rId2"/>
            <a:stretch>
              <a:fillRect/>
            </a:stretch>
          </p:blipFill>
          <p:spPr>
            <a:xfrm>
              <a:off x="926" y="1842"/>
              <a:ext cx="7052" cy="4664"/>
            </a:xfrm>
            <a:prstGeom prst="rect">
              <a:avLst/>
            </a:prstGeom>
          </p:spPr>
        </p:pic>
        <p:grpSp>
          <p:nvGrpSpPr>
            <p:cNvPr id="10" name="组合 9"/>
            <p:cNvGrpSpPr/>
            <p:nvPr/>
          </p:nvGrpSpPr>
          <p:grpSpPr>
            <a:xfrm>
              <a:off x="903" y="6553"/>
              <a:ext cx="7060" cy="3102"/>
              <a:chOff x="8477" y="2173"/>
              <a:chExt cx="7023" cy="2991"/>
            </a:xfrm>
          </p:grpSpPr>
          <p:pic>
            <p:nvPicPr>
              <p:cNvPr id="5" name="图片 4"/>
              <p:cNvPicPr>
                <a:picLocks noChangeAspect="1"/>
              </p:cNvPicPr>
              <p:nvPr/>
            </p:nvPicPr>
            <p:blipFill>
              <a:blip r:embed="rId3"/>
              <a:stretch>
                <a:fillRect/>
              </a:stretch>
            </p:blipFill>
            <p:spPr>
              <a:xfrm>
                <a:off x="8477" y="2173"/>
                <a:ext cx="7023" cy="1699"/>
              </a:xfrm>
              <a:prstGeom prst="rect">
                <a:avLst/>
              </a:prstGeom>
            </p:spPr>
          </p:pic>
          <p:pic>
            <p:nvPicPr>
              <p:cNvPr id="6" name="图片 5"/>
              <p:cNvPicPr>
                <a:picLocks noChangeAspect="1"/>
              </p:cNvPicPr>
              <p:nvPr/>
            </p:nvPicPr>
            <p:blipFill>
              <a:blip r:embed="rId4"/>
              <a:stretch>
                <a:fillRect/>
              </a:stretch>
            </p:blipFill>
            <p:spPr>
              <a:xfrm>
                <a:off x="8516" y="3859"/>
                <a:ext cx="6984" cy="1305"/>
              </a:xfrm>
              <a:prstGeom prst="rect">
                <a:avLst/>
              </a:prstGeom>
            </p:spPr>
          </p:pic>
        </p:grpSp>
      </p:grpSp>
      <p:sp>
        <p:nvSpPr>
          <p:cNvPr id="16" name="矩形 15"/>
          <p:cNvSpPr/>
          <p:nvPr/>
        </p:nvSpPr>
        <p:spPr>
          <a:xfrm>
            <a:off x="367030" y="1343025"/>
            <a:ext cx="4094480" cy="4592320"/>
          </a:xfrm>
          <a:prstGeom prst="rect">
            <a:avLst/>
          </a:prstGeom>
          <a:noFill/>
          <a:ln w="28575" cmpd="sng">
            <a:solidFill>
              <a:srgbClr val="8C2C41">
                <a:alpha val="80000"/>
              </a:srgbClr>
            </a:solidFill>
            <a:prstDash val="solid"/>
          </a:ln>
          <a:effectLst>
            <a:outerShdw blurRad="50800" dist="50800" dir="5400000" algn="ctr" rotWithShape="0">
              <a:srgbClr val="BEBEBE">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501640" y="1256030"/>
            <a:ext cx="6096000" cy="645160"/>
          </a:xfrm>
          <a:prstGeom prst="rect">
            <a:avLst/>
          </a:prstGeom>
          <a:noFill/>
        </p:spPr>
        <p:txBody>
          <a:bodyPr wrap="square" rtlCol="0" anchor="t">
            <a:spAutoFit/>
          </a:bodyPr>
          <a:p>
            <a:pPr algn="ctr"/>
            <a:r>
              <a:rPr lang="zh-CN" altLang="en-US">
                <a:latin typeface="Times New Roman" panose="02020603050405020304" pitchFamily="18" charset="0"/>
                <a:cs typeface="Times New Roman" panose="02020603050405020304" pitchFamily="18" charset="0"/>
              </a:rPr>
              <a:t>the data selectivity in terms</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of table entries is 1.25%, 15.17%, 30.34%, 54.04%, 63.22%,</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and 100.00%, respectively</a:t>
            </a:r>
            <a:endParaRPr lang="zh-CN" altLang="en-US">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5"/>
          <a:stretch>
            <a:fillRect/>
          </a:stretch>
        </p:blipFill>
        <p:spPr>
          <a:xfrm>
            <a:off x="5961380" y="1901190"/>
            <a:ext cx="5177155" cy="4455160"/>
          </a:xfrm>
          <a:prstGeom prst="rect">
            <a:avLst/>
          </a:prstGeom>
        </p:spPr>
      </p:pic>
      <p:sp>
        <p:nvSpPr>
          <p:cNvPr id="7" name="文本框 6"/>
          <p:cNvSpPr txBox="1"/>
          <p:nvPr/>
        </p:nvSpPr>
        <p:spPr>
          <a:xfrm>
            <a:off x="8475980" y="6155055"/>
            <a:ext cx="2138680" cy="306705"/>
          </a:xfrm>
          <a:prstGeom prst="rect">
            <a:avLst/>
          </a:prstGeom>
          <a:noFill/>
        </p:spPr>
        <p:txBody>
          <a:bodyPr wrap="none" rtlCol="0">
            <a:spAutoFit/>
          </a:bodyPr>
          <a:p>
            <a:r>
              <a:rPr lang="zh-CN" altLang="en-US" sz="1400">
                <a:solidFill>
                  <a:srgbClr val="FF0000"/>
                </a:solidFill>
              </a:rPr>
              <a:t>？为什么下边的数量级大</a:t>
            </a:r>
            <a:endParaRPr lang="zh-CN" altLang="en-US" sz="1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4</a:t>
            </a:r>
            <a:r>
              <a:rPr lang="en-US" altLang="zh-CN" sz="2400" b="1" dirty="0">
                <a:latin typeface="Times New Roman" panose="02020603050405020304" pitchFamily="18" charset="0"/>
                <a:cs typeface="Times New Roman" panose="02020603050405020304" pitchFamily="18" charset="0"/>
                <a:sym typeface="+mn-ea"/>
              </a:rPr>
              <a:t>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4.3  System-level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584200" y="1416050"/>
            <a:ext cx="5348605" cy="1938020"/>
          </a:xfrm>
          <a:prstGeom prst="rect">
            <a:avLst/>
          </a:prstGeom>
          <a:noFill/>
        </p:spPr>
        <p:txBody>
          <a:bodyPr wrap="square" rtlCol="0" anchor="t">
            <a:spAutoFit/>
          </a:bodyPr>
          <a:p>
            <a:pPr algn="just"/>
            <a:r>
              <a:rPr lang="zh-CN" altLang="en-US" sz="2000">
                <a:latin typeface="Times New Roman" panose="02020603050405020304" pitchFamily="18" charset="0"/>
                <a:cs typeface="Times New Roman" panose="02020603050405020304" pitchFamily="18" charset="0"/>
              </a:rPr>
              <a:t>We further ran TPC-H analytical workload benchmark on a</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POLARDB cloud instance with 32 SQL-engine containers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distributed on 7 database nodes and 3 back-end storage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nodes.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Each storage node hosts 12 computational storage drives,and each drive has a capacity of 3.7TB.</a:t>
            </a:r>
            <a:endParaRPr lang="zh-CN" altLang="en-US" sz="200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6164580" y="1172845"/>
            <a:ext cx="5873115" cy="2353310"/>
          </a:xfrm>
          <a:prstGeom prst="rect">
            <a:avLst/>
          </a:prstGeom>
        </p:spPr>
      </p:pic>
      <p:pic>
        <p:nvPicPr>
          <p:cNvPr id="9" name="图片 8"/>
          <p:cNvPicPr>
            <a:picLocks noChangeAspect="1"/>
          </p:cNvPicPr>
          <p:nvPr/>
        </p:nvPicPr>
        <p:blipFill>
          <a:blip r:embed="rId3"/>
          <a:stretch>
            <a:fillRect/>
          </a:stretch>
        </p:blipFill>
        <p:spPr>
          <a:xfrm>
            <a:off x="6208395" y="3797300"/>
            <a:ext cx="5873750" cy="2287270"/>
          </a:xfrm>
          <a:prstGeom prst="rect">
            <a:avLst/>
          </a:prstGeom>
        </p:spPr>
      </p:pic>
      <p:pic>
        <p:nvPicPr>
          <p:cNvPr id="6" name="图片 5"/>
          <p:cNvPicPr>
            <a:picLocks noChangeAspect="1"/>
          </p:cNvPicPr>
          <p:nvPr/>
        </p:nvPicPr>
        <p:blipFill>
          <a:blip r:embed="rId4"/>
          <a:stretch>
            <a:fillRect/>
          </a:stretch>
        </p:blipFill>
        <p:spPr>
          <a:xfrm>
            <a:off x="220345" y="3771265"/>
            <a:ext cx="5873115" cy="2371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4</a:t>
            </a:r>
            <a:r>
              <a:rPr lang="en-US" altLang="zh-CN" sz="2400" b="1" dirty="0">
                <a:latin typeface="Times New Roman" panose="02020603050405020304" pitchFamily="18" charset="0"/>
                <a:cs typeface="Times New Roman" panose="02020603050405020304" pitchFamily="18" charset="0"/>
                <a:sym typeface="+mn-ea"/>
              </a:rPr>
              <a:t>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4.3  System-level Evaluation</a:t>
            </a:r>
            <a:endParaRPr lang="en-US" altLang="zh-CN" sz="2400" b="1"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2"/>
          <a:stretch>
            <a:fillRect/>
          </a:stretch>
        </p:blipFill>
        <p:spPr>
          <a:xfrm>
            <a:off x="951865" y="1268730"/>
            <a:ext cx="10288905" cy="5147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1  Introduction</a:t>
            </a:r>
            <a:endParaRPr lang="en-US" altLang="zh-CN" sz="2400" b="1" dirty="0">
              <a:latin typeface="Times New Roman" panose="02020603050405020304" pitchFamily="18" charset="0"/>
              <a:cs typeface="Times New Roman" panose="02020603050405020304" pitchFamily="18" charset="0"/>
            </a:endParaRPr>
          </a:p>
        </p:txBody>
      </p:sp>
      <p:sp>
        <p:nvSpPr>
          <p:cNvPr id="12" name="TextBox 2"/>
          <p:cNvSpPr txBox="1"/>
          <p:nvPr/>
        </p:nvSpPr>
        <p:spPr>
          <a:xfrm>
            <a:off x="241300" y="801370"/>
            <a:ext cx="11372850" cy="4892675"/>
          </a:xfrm>
          <a:prstGeom prst="rect">
            <a:avLst/>
          </a:prstGeom>
          <a:noFill/>
        </p:spPr>
        <p:txBody>
          <a:bodyPr wrap="square" rtlCol="0">
            <a:spAutoFit/>
          </a:bodyPr>
          <a:p>
            <a:pPr marL="285750" indent="-285750" algn="jus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1.1  Cloud-native relational databases</a:t>
            </a:r>
            <a:endParaRPr lang="en-US" altLang="zh-CN" sz="2400" b="1"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a:t>
            </a:r>
            <a:r>
              <a:rPr lang="en-US" altLang="zh-CN" sz="2000" b="1" dirty="0">
                <a:latin typeface="Times New Roman" panose="02020603050405020304" pitchFamily="18" charset="0"/>
                <a:cs typeface="Times New Roman" panose="02020603050405020304" pitchFamily="18" charset="0"/>
              </a:rPr>
              <a:t>scalability</a:t>
            </a:r>
            <a:r>
              <a:rPr lang="en-US" altLang="zh-CN" sz="2000" dirty="0">
                <a:latin typeface="Times New Roman" panose="02020603050405020304" pitchFamily="18" charset="0"/>
                <a:cs typeface="Times New Roman" panose="02020603050405020304" pitchFamily="18" charset="0"/>
              </a:rPr>
              <a:t> and </a:t>
            </a:r>
            <a:r>
              <a:rPr lang="en-US" altLang="zh-CN" sz="2000" b="1" dirty="0">
                <a:latin typeface="Times New Roman" panose="02020603050405020304" pitchFamily="18" charset="0"/>
                <a:cs typeface="Times New Roman" panose="02020603050405020304" pitchFamily="18" charset="0"/>
              </a:rPr>
              <a:t>fault resilience</a:t>
            </a:r>
            <a:r>
              <a:rPr lang="en-US" altLang="zh-CN" sz="2000" dirty="0">
                <a:latin typeface="Times New Roman" panose="02020603050405020304" pitchFamily="18" charset="0"/>
                <a:cs typeface="Times New Roman" panose="02020603050405020304" pitchFamily="18" charset="0"/>
              </a:rPr>
              <a:t>, cloud-native relational databases naturally follow the design principle of </a:t>
            </a:r>
            <a:r>
              <a:rPr lang="en-US" altLang="zh-CN" sz="2000" b="1" dirty="0">
                <a:latin typeface="Times New Roman" panose="02020603050405020304" pitchFamily="18" charset="0"/>
                <a:cs typeface="Times New Roman" panose="02020603050405020304" pitchFamily="18" charset="0"/>
              </a:rPr>
              <a:t>decoupling compute from data storage;</a:t>
            </a:r>
            <a:endParaRPr lang="en-US" altLang="zh-CN" sz="20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high performance for</a:t>
            </a:r>
            <a:r>
              <a:rPr lang="en-US" altLang="zh-CN" sz="2000" b="1" dirty="0">
                <a:latin typeface="Times New Roman" panose="02020603050405020304" pitchFamily="18" charset="0"/>
                <a:cs typeface="Times New Roman" panose="02020603050405020304" pitchFamily="18" charset="0"/>
              </a:rPr>
              <a:t> OLTP (online transaction processing) </a:t>
            </a:r>
            <a:r>
              <a:rPr lang="en-US" altLang="zh-CN" sz="2000" dirty="0">
                <a:latin typeface="Times New Roman" panose="02020603050405020304" pitchFamily="18" charset="0"/>
                <a:cs typeface="Times New Roman" panose="02020603050405020304" pitchFamily="18" charset="0"/>
              </a:rPr>
              <a:t>workloads, highly desirable to adequately support</a:t>
            </a:r>
            <a:r>
              <a:rPr lang="en-US" altLang="zh-CN" sz="2000" b="1" dirty="0">
                <a:latin typeface="Times New Roman" panose="02020603050405020304" pitchFamily="18" charset="0"/>
                <a:cs typeface="Times New Roman" panose="02020603050405020304" pitchFamily="18" charset="0"/>
              </a:rPr>
              <a:t> analytical workloads;</a:t>
            </a:r>
            <a:endParaRPr lang="en-US" altLang="zh-CN" sz="2000" b="1"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altLang="zh-CN" sz="2000" dirty="0">
                <a:solidFill>
                  <a:schemeClr val="tx1"/>
                </a:solidFill>
                <a:latin typeface="Times New Roman" panose="02020603050405020304" pitchFamily="18" charset="0"/>
                <a:cs typeface="Times New Roman" panose="02020603050405020304" pitchFamily="18" charset="0"/>
                <a:sym typeface="+mn-ea"/>
              </a:rPr>
              <a:t>the network bandwidth between database nodes and storage nodes becomes a scarce resource, does not match well to analytical workloads that involve intensive data access.</a:t>
            </a:r>
            <a:endParaRPr lang="en-US" altLang="zh-CN" sz="2000" dirty="0">
              <a:solidFill>
                <a:schemeClr val="tx1"/>
              </a:solidFill>
              <a:latin typeface="Times New Roman" panose="02020603050405020304" pitchFamily="18" charset="0"/>
              <a:cs typeface="Times New Roman" panose="02020603050405020304" pitchFamily="18" charset="0"/>
              <a:sym typeface="+mn-ea"/>
            </a:endParaRPr>
          </a:p>
          <a:p>
            <a:pPr marL="800100" lvl="1" indent="-342900" algn="just">
              <a:buFont typeface="Arial" panose="020B0604020202020204" pitchFamily="34" charset="0"/>
              <a:buChar char="•"/>
            </a:pPr>
            <a:endParaRPr lang="en-US" altLang="zh-CN" sz="2000" b="1" dirty="0">
              <a:latin typeface="Times New Roman" panose="02020603050405020304" pitchFamily="18" charset="0"/>
              <a:cs typeface="Times New Roman" panose="02020603050405020304" pitchFamily="18" charset="0"/>
            </a:endParaRPr>
          </a:p>
          <a:p>
            <a:pPr marL="285750" indent="-285750" algn="just">
              <a:buClrTx/>
              <a:buSzTx/>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1.2 Off-loading data-access-intensive tasks (table scan </a:t>
            </a:r>
            <a:r>
              <a:rPr lang="en-US" altLang="zh-CN" sz="2400" b="1" dirty="0">
                <a:latin typeface="Times New Roman" panose="02020603050405020304" pitchFamily="18" charset="0"/>
                <a:cs typeface="Times New Roman" panose="02020603050405020304" pitchFamily="18" charset="0"/>
                <a:sym typeface="+mn-ea"/>
              </a:rPr>
              <a:t>particularly</a:t>
            </a:r>
            <a:r>
              <a:rPr lang="en-US" altLang="zh-CN" sz="2400" b="1" dirty="0">
                <a:latin typeface="Times New Roman" panose="02020603050405020304" pitchFamily="18" charset="0"/>
                <a:cs typeface="Times New Roman" panose="02020603050405020304" pitchFamily="18" charset="0"/>
              </a:rPr>
              <a:t>) to storage nodes.</a:t>
            </a:r>
            <a:endParaRPr lang="en-US" altLang="zh-CN" sz="2400" b="1" dirty="0">
              <a:latin typeface="Times New Roman" panose="02020603050405020304" pitchFamily="18" charset="0"/>
              <a:cs typeface="Times New Roman" panose="02020603050405020304" pitchFamily="18" charset="0"/>
            </a:endParaRPr>
          </a:p>
          <a:p>
            <a:pPr marL="800100" lvl="1" indent="-342900" algn="just">
              <a:buClrTx/>
              <a:buSzTx/>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data processing power vs. cost</a:t>
            </a:r>
            <a:endParaRPr lang="en-US" altLang="zh-CN" sz="2000" dirty="0">
              <a:latin typeface="Times New Roman" panose="02020603050405020304" pitchFamily="18" charset="0"/>
              <a:cs typeface="Times New Roman" panose="02020603050405020304" pitchFamily="18" charset="0"/>
            </a:endParaRPr>
          </a:p>
          <a:p>
            <a:pPr marL="800100" lvl="1" indent="-342900" algn="just">
              <a:buClrTx/>
              <a:buSzTx/>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altLang="zh-CN" sz="2400" b="1" dirty="0">
                <a:solidFill>
                  <a:srgbClr val="FF0000"/>
                </a:solidFill>
                <a:latin typeface="Times New Roman" panose="02020603050405020304" pitchFamily="18" charset="0"/>
                <a:cs typeface="Times New Roman" panose="02020603050405020304" pitchFamily="18" charset="0"/>
              </a:rPr>
              <a:t>1.3 Two challenges for real-world deployment</a:t>
            </a:r>
            <a:endParaRPr lang="en-US" altLang="zh-CN" sz="2400" b="1" dirty="0">
              <a:solidFill>
                <a:srgbClr val="FF0000"/>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practically support the table scan pushdown across the entire software hierarchy?</a:t>
            </a:r>
            <a:endParaRPr lang="en-US" altLang="zh-CN" sz="20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implement low-cost computational storage drives with sufficient table scan processing capability?</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2  Background and Motivation</a:t>
            </a:r>
            <a:endParaRPr lang="en-US" altLang="zh-CN" sz="24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84175" y="1251585"/>
            <a:ext cx="4538980" cy="5212715"/>
          </a:xfrm>
          <a:prstGeom prst="rect">
            <a:avLst/>
          </a:prstGeom>
          <a:effectLst>
            <a:outerShdw blurRad="50800" dist="38100" dir="2700000" sx="101000" sy="101000" algn="tl" rotWithShape="0">
              <a:prstClr val="black">
                <a:alpha val="40000"/>
              </a:prstClr>
            </a:outerShdw>
          </a:effectLst>
        </p:spPr>
      </p:pic>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2.1  POLARDB: Basic Architecture</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258435" y="1071245"/>
            <a:ext cx="6477635" cy="5631180"/>
          </a:xfrm>
          <a:prstGeom prst="rect">
            <a:avLst/>
          </a:prstGeom>
          <a:noFill/>
        </p:spPr>
        <p:txBody>
          <a:bodyPr wrap="square" rtlCol="0" anchor="t">
            <a:spAutoFit/>
          </a:bodyPr>
          <a:p>
            <a:pPr marL="285750" indent="-285750" algn="just">
              <a:buFont typeface="Wingdings" panose="05000000000000000000" charset="0"/>
              <a:buChar char="Ø"/>
            </a:pPr>
            <a:r>
              <a:rPr lang="zh-CN" altLang="en-US" sz="2000" b="1">
                <a:latin typeface="Times New Roman" panose="02020603050405020304" pitchFamily="18" charset="0"/>
                <a:cs typeface="Times New Roman" panose="02020603050405020304" pitchFamily="18" charset="0"/>
              </a:rPr>
              <a:t>POLARDB</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cloud-native OLTP database designed</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by Alibaba Cloud. Its design goals come from cloud customers’ real needs: large per-instance storage capacity (tens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of TB), high TPS (transactions per second), high and scalable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QoS and high availability.</a:t>
            </a:r>
            <a:endParaRPr lang="zh-CN" altLang="en-US"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C</a:t>
            </a:r>
            <a:r>
              <a:rPr lang="zh-CN" altLang="en-US" sz="2000">
                <a:latin typeface="Times New Roman" panose="02020603050405020304" pitchFamily="18" charset="0"/>
                <a:cs typeface="Times New Roman" panose="02020603050405020304" pitchFamily="18" charset="0"/>
              </a:rPr>
              <a:t>omputing</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nodes and storage nodes are connected through high-speed</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RDMA network.</a:t>
            </a:r>
            <a:endParaRPr lang="zh-CN" altLang="en-US"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zh-CN" altLang="en-US"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For each database instance, </a:t>
            </a:r>
            <a:r>
              <a:rPr lang="zh-CN" altLang="en-US" sz="2000">
                <a:latin typeface="Times New Roman" panose="02020603050405020304" pitchFamily="18" charset="0"/>
                <a:cs typeface="Times New Roman" panose="02020603050405020304" pitchFamily="18" charset="0"/>
              </a:rPr>
              <a:t>only</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one read/write database node</a:t>
            </a:r>
            <a:r>
              <a:rPr lang="en-US" altLang="zh-CN" sz="2000">
                <a:latin typeface="Times New Roman" panose="02020603050405020304" pitchFamily="18" charset="0"/>
                <a:cs typeface="Times New Roman" panose="02020603050405020304" pitchFamily="18" charset="0"/>
              </a:rPr>
              <a:t> and  the other database nodes handle only read </a:t>
            </a:r>
            <a:r>
              <a:rPr lang="zh-CN" altLang="en-US" sz="2000">
                <a:latin typeface="Times New Roman" panose="02020603050405020304" pitchFamily="18" charset="0"/>
                <a:cs typeface="Times New Roman" panose="02020603050405020304" pitchFamily="18" charset="0"/>
              </a:rPr>
              <a:t>requests</a:t>
            </a:r>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All the nodes in an instance, including read/write nodes and read-only nodes, are able to access the same copy of data on a storage node.</a:t>
            </a:r>
            <a:endParaRPr lang="en-US" altLang="zh-CN"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zh-CN" altLang="en-US" sz="2000">
                <a:latin typeface="Times New Roman" panose="02020603050405020304" pitchFamily="18" charset="0"/>
                <a:cs typeface="Times New Roman" panose="02020603050405020304" pitchFamily="18" charset="0"/>
              </a:rPr>
              <a:t>Parallel-Raft protocol to write three copies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of data across the storage nodes.</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2  Background and Motivation</a:t>
            </a:r>
            <a:endParaRPr lang="en-US" altLang="zh-CN" sz="24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84175" y="1251585"/>
            <a:ext cx="4538980" cy="5212715"/>
          </a:xfrm>
          <a:prstGeom prst="rect">
            <a:avLst/>
          </a:prstGeom>
          <a:effectLst>
            <a:outerShdw blurRad="50800" dist="38100" dir="2700000" sx="101000" sy="101000" algn="tl" rotWithShape="0">
              <a:prstClr val="black">
                <a:alpha val="40000"/>
              </a:prstClr>
            </a:outerShdw>
          </a:effectLst>
        </p:spPr>
      </p:pic>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2.2  POLARDB: Table Scan Pushdown</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389245" y="1131570"/>
            <a:ext cx="6477635" cy="5323205"/>
          </a:xfrm>
          <a:prstGeom prst="rect">
            <a:avLst/>
          </a:prstGeom>
          <a:noFill/>
        </p:spPr>
        <p:txBody>
          <a:bodyPr wrap="square" rtlCol="0" anchor="t">
            <a:spAutoFit/>
          </a:bodyPr>
          <a:p>
            <a:pPr marL="285750" indent="-285750"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C</a:t>
            </a:r>
            <a:r>
              <a:rPr sz="2000">
                <a:latin typeface="Times New Roman" panose="02020603050405020304" pitchFamily="18" charset="0"/>
                <a:cs typeface="Times New Roman" panose="02020603050405020304" pitchFamily="18" charset="0"/>
              </a:rPr>
              <a:t>ost-effectively equip storage nodes with sufficient data</a:t>
            </a:r>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processing power to handle the additional table scan tasks.</a:t>
            </a:r>
            <a:endParaRPr sz="2000">
              <a:latin typeface="Times New Roman" panose="02020603050405020304" pitchFamily="18" charset="0"/>
              <a:cs typeface="Times New Roman" panose="02020603050405020304" pitchFamily="18" charset="0"/>
            </a:endParaRPr>
          </a:p>
          <a:p>
            <a:pPr indent="0" algn="just">
              <a:buFont typeface="Wingdings" panose="05000000000000000000" charset="0"/>
              <a:buNone/>
            </a:pPr>
            <a:r>
              <a:rPr lang="en-US" sz="200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  Two Options:</a:t>
            </a:r>
            <a:endParaRPr lang="zh-CN" altLang="en-US" sz="2000">
              <a:latin typeface="Times New Roman" panose="02020603050405020304" pitchFamily="18" charset="0"/>
              <a:cs typeface="Times New Roman" panose="02020603050405020304" pitchFamily="18" charset="0"/>
            </a:endParaRPr>
          </a:p>
          <a:p>
            <a:pPr marL="742950" lvl="1" indent="-285750" algn="just">
              <a:buFont typeface="Wingdings" panose="05000000000000000000" charset="0"/>
              <a:buChar char="Ø"/>
            </a:pPr>
            <a:r>
              <a:rPr lang="en-US" sz="2000" b="1">
                <a:latin typeface="Times New Roman" panose="02020603050405020304" pitchFamily="18" charset="0"/>
                <a:cs typeface="Times New Roman" panose="02020603050405020304" pitchFamily="18" charset="0"/>
              </a:rPr>
              <a:t>(1) S</a:t>
            </a:r>
            <a:r>
              <a:rPr sz="2000" b="1">
                <a:latin typeface="Times New Roman" panose="02020603050405020304" pitchFamily="18" charset="0"/>
                <a:cs typeface="Times New Roman" panose="02020603050405020304" pitchFamily="18" charset="0"/>
              </a:rPr>
              <a:t>imply scale up each</a:t>
            </a:r>
            <a:r>
              <a:rPr lang="en-US" sz="2000" b="1">
                <a:latin typeface="Times New Roman" panose="02020603050405020304" pitchFamily="18" charset="0"/>
                <a:cs typeface="Times New Roman" panose="02020603050405020304" pitchFamily="18" charset="0"/>
              </a:rPr>
              <a:t> </a:t>
            </a:r>
            <a:r>
              <a:rPr sz="2000" b="1">
                <a:latin typeface="Times New Roman" panose="02020603050405020304" pitchFamily="18" charset="0"/>
                <a:cs typeface="Times New Roman" panose="02020603050405020304" pitchFamily="18" charset="0"/>
              </a:rPr>
              <a:t>storage node</a:t>
            </a:r>
            <a:r>
              <a:rPr lang="en-US" sz="2000" b="1">
                <a:latin typeface="Times New Roman" panose="02020603050405020304" pitchFamily="18" charset="0"/>
                <a:cs typeface="Times New Roman" panose="02020603050405020304" pitchFamily="18" charset="0"/>
              </a:rPr>
              <a:t>;</a:t>
            </a:r>
            <a:endParaRPr lang="en-US" sz="2000" b="1">
              <a:latin typeface="Times New Roman" panose="02020603050405020304" pitchFamily="18" charset="0"/>
              <a:cs typeface="Times New Roman" panose="02020603050405020304" pitchFamily="18" charset="0"/>
            </a:endParaRPr>
          </a:p>
          <a:p>
            <a:pPr marL="742950" lvl="1" indent="-285750" algn="just">
              <a:buFont typeface="Wingdings" panose="05000000000000000000" charset="0"/>
              <a:buChar char="Ø"/>
            </a:pPr>
            <a:endParaRPr lang="en-US" sz="2000" b="1">
              <a:latin typeface="Times New Roman" panose="02020603050405020304" pitchFamily="18" charset="0"/>
              <a:cs typeface="Times New Roman" panose="02020603050405020304" pitchFamily="18" charset="0"/>
            </a:endParaRPr>
          </a:p>
          <a:p>
            <a:pPr lvl="2" indent="0" algn="just">
              <a:buFont typeface="Arial" panose="020B0604020202020204" pitchFamily="34" charset="0"/>
              <a:buNone/>
            </a:pPr>
            <a:r>
              <a:rPr lang="en-US" altLang="zh-CN" sz="2000">
                <a:latin typeface="Times New Roman" panose="02020603050405020304" pitchFamily="18" charset="0"/>
                <a:cs typeface="Times New Roman" panose="02020603050405020304" pitchFamily="18" charset="0"/>
                <a:sym typeface="+mn-ea"/>
              </a:rPr>
              <a:t>Drawbacks:</a:t>
            </a:r>
            <a:endParaRPr lang="en-US" sz="200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Table scan over row-store data does not fit well to modern CPU architecture;</a:t>
            </a:r>
            <a:endParaRPr lang="en-US" sz="200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sz="2000">
              <a:latin typeface="Times New Roman" panose="02020603050405020304" pitchFamily="18" charset="0"/>
              <a:cs typeface="Times New Roman" panose="02020603050405020304" pitchFamily="18" charset="0"/>
            </a:endParaRPr>
          </a:p>
          <a:p>
            <a:pPr marL="742950" lvl="1" indent="-285750" algn="just">
              <a:buFont typeface="Wingdings" panose="05000000000000000000" charset="0"/>
              <a:buChar char="Ø"/>
            </a:pPr>
            <a:r>
              <a:rPr lang="en-US" altLang="zh-CN" sz="2000" b="1">
                <a:latin typeface="Times New Roman" panose="02020603050405020304" pitchFamily="18" charset="0"/>
                <a:cs typeface="Times New Roman" panose="02020603050405020304" pitchFamily="18" charset="0"/>
              </a:rPr>
              <a:t>(2) C</a:t>
            </a:r>
            <a:r>
              <a:rPr lang="zh-CN" altLang="en-US" sz="2000" b="1">
                <a:latin typeface="Times New Roman" panose="02020603050405020304" pitchFamily="18" charset="0"/>
                <a:cs typeface="Times New Roman" panose="02020603050405020304" pitchFamily="18" charset="0"/>
              </a:rPr>
              <a:t>omplement storage node CPUs with</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special-purpose hardware (e.g., FPGA or GPU) that can carry</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out table scan with much better cost effectiveness</a:t>
            </a:r>
            <a:r>
              <a:rPr lang="en-US" altLang="zh-CN" sz="2000" b="1">
                <a:latin typeface="Times New Roman" panose="02020603050405020304" pitchFamily="18" charset="0"/>
                <a:cs typeface="Times New Roman" panose="02020603050405020304" pitchFamily="18" charset="0"/>
              </a:rPr>
              <a:t>;</a:t>
            </a:r>
            <a:endParaRPr lang="en-US" altLang="zh-CN" sz="2000" b="1">
              <a:latin typeface="Times New Roman" panose="02020603050405020304" pitchFamily="18" charset="0"/>
              <a:cs typeface="Times New Roman" panose="02020603050405020304" pitchFamily="18" charset="0"/>
            </a:endParaRPr>
          </a:p>
          <a:p>
            <a:pPr lvl="1" indent="0" algn="just">
              <a:buFont typeface="Wingdings" panose="05000000000000000000" charset="0"/>
              <a:buNone/>
            </a:pPr>
            <a:r>
              <a:rPr lang="en-US" altLang="zh-CN" sz="2000">
                <a:latin typeface="Times New Roman" panose="02020603050405020304" pitchFamily="18" charset="0"/>
                <a:cs typeface="Times New Roman" panose="02020603050405020304" pitchFamily="18" charset="0"/>
              </a:rPr>
              <a:t>	</a:t>
            </a:r>
            <a:endParaRPr lang="en-US" altLang="zh-CN" sz="2000">
              <a:latin typeface="Times New Roman" panose="02020603050405020304" pitchFamily="18" charset="0"/>
              <a:cs typeface="Times New Roman" panose="02020603050405020304" pitchFamily="18" charset="0"/>
            </a:endParaRPr>
          </a:p>
          <a:p>
            <a:pPr lvl="1" indent="0" algn="just">
              <a:buFont typeface="Wingdings" panose="05000000000000000000" charset="0"/>
              <a:buNone/>
            </a:pPr>
            <a:r>
              <a:rPr lang="en-US" altLang="zh-CN" sz="2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Drawbacks:</a:t>
            </a:r>
            <a:endParaRPr lang="en-US" altLang="zh-CN" sz="200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High data traffic;</a:t>
            </a:r>
            <a:endParaRPr lang="en-US" altLang="zh-CN" sz="200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Data processing hot-spot;</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2  Background and Motivation</a:t>
            </a:r>
            <a:endParaRPr lang="en-US" altLang="zh-CN" sz="2400" b="1"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318135" y="1232535"/>
            <a:ext cx="4969510" cy="5123815"/>
          </a:xfrm>
          <a:prstGeom prst="rect">
            <a:avLst/>
          </a:prstGeom>
          <a:effectLst>
            <a:outerShdw blurRad="50800" dist="38100" dir="2700000" sx="101000" sy="101000" algn="tl" rotWithShape="0">
              <a:prstClr val="black">
                <a:alpha val="40000"/>
              </a:prstClr>
            </a:outerShdw>
          </a:effectLst>
        </p:spPr>
      </p:pic>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2.3  Computational Storage Drive</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389245" y="1131570"/>
            <a:ext cx="6477635" cy="5323205"/>
          </a:xfrm>
          <a:prstGeom prst="rect">
            <a:avLst/>
          </a:prstGeom>
          <a:noFill/>
        </p:spPr>
        <p:txBody>
          <a:bodyPr wrap="square" rtlCol="0" anchor="t">
            <a:spAutoFit/>
          </a:bodyPr>
          <a:p>
            <a:pPr marL="285750" indent="-285750" algn="just">
              <a:buFont typeface="Wingdings" panose="05000000000000000000" charset="0"/>
              <a:buChar char="Ø"/>
            </a:pPr>
            <a:r>
              <a:rPr lang="en-US" sz="2000" b="1">
                <a:latin typeface="Times New Roman" panose="02020603050405020304" pitchFamily="18" charset="0"/>
                <a:cs typeface="Times New Roman" panose="02020603050405020304" pitchFamily="18" charset="0"/>
              </a:rPr>
              <a:t>Option Three: </a:t>
            </a:r>
            <a:r>
              <a:rPr lang="en-US" sz="2000" b="1">
                <a:latin typeface="Times New Roman" panose="02020603050405020304" pitchFamily="18" charset="0"/>
                <a:cs typeface="Times New Roman" panose="02020603050405020304" pitchFamily="18" charset="0"/>
                <a:sym typeface="+mn-ea"/>
              </a:rPr>
              <a:t>a distributed heterogeneous architecture</a:t>
            </a:r>
            <a:endParaRPr lang="en-US" altLang="zh-CN" sz="2000" b="1">
              <a:latin typeface="Times New Roman" panose="02020603050405020304" pitchFamily="18" charset="0"/>
              <a:cs typeface="Times New Roman" panose="02020603050405020304" pitchFamily="18" charset="0"/>
            </a:endParaRPr>
          </a:p>
          <a:p>
            <a:pPr indent="0" algn="just">
              <a:buFont typeface="Wingdings" panose="05000000000000000000" charset="0"/>
              <a:buNone/>
            </a:pPr>
            <a:r>
              <a:rPr lang="en-US" altLang="zh-CN" sz="2000" b="1">
                <a:latin typeface="Times New Roman" panose="02020603050405020304" pitchFamily="18" charset="0"/>
                <a:cs typeface="Times New Roman" panose="02020603050405020304" pitchFamily="18" charset="0"/>
              </a:rPr>
              <a:t>    Problems:</a:t>
            </a:r>
            <a:endParaRPr lang="en-US" altLang="zh-CN" sz="2000">
              <a:latin typeface="Times New Roman" panose="02020603050405020304" pitchFamily="18" charset="0"/>
              <a:cs typeface="Times New Roman" panose="02020603050405020304" pitchFamily="18" charset="0"/>
            </a:endParaRPr>
          </a:p>
          <a:p>
            <a:pPr marL="800100" lvl="1" indent="-342900" algn="just">
              <a:buFont typeface="Wingdings" panose="05000000000000000000" charset="0"/>
              <a:buChar char="Ø"/>
            </a:pPr>
            <a:r>
              <a:rPr lang="en-US" altLang="zh-CN" sz="2000">
                <a:latin typeface="Times New Roman" panose="02020603050405020304" pitchFamily="18" charset="0"/>
                <a:cs typeface="Times New Roman" panose="02020603050405020304" pitchFamily="18" charset="0"/>
              </a:rPr>
              <a:t>the hardware cost of implementing computational storage drives;</a:t>
            </a:r>
            <a:endParaRPr lang="en-US" altLang="zh-CN" sz="2000">
              <a:latin typeface="Times New Roman" panose="02020603050405020304" pitchFamily="18" charset="0"/>
              <a:cs typeface="Times New Roman" panose="02020603050405020304" pitchFamily="18" charset="0"/>
            </a:endParaRPr>
          </a:p>
          <a:p>
            <a:pPr marL="800100" lvl="1" indent="-342900" algn="just">
              <a:buFont typeface="Wingdings" panose="05000000000000000000" charset="0"/>
              <a:buChar char="Ø"/>
            </a:pPr>
            <a:r>
              <a:rPr lang="en-US" altLang="zh-CN" sz="2000">
                <a:latin typeface="Times New Roman" panose="02020603050405020304" pitchFamily="18" charset="0"/>
                <a:cs typeface="Times New Roman" panose="02020603050405020304" pitchFamily="18" charset="0"/>
              </a:rPr>
              <a:t>the development cost on developing all the necessary hardware and software solutions;</a:t>
            </a:r>
            <a:endParaRPr lang="en-US" altLang="zh-CN" sz="2000">
              <a:latin typeface="Times New Roman" panose="02020603050405020304" pitchFamily="18" charset="0"/>
              <a:cs typeface="Times New Roman" panose="02020603050405020304" pitchFamily="18" charset="0"/>
            </a:endParaRPr>
          </a:p>
          <a:p>
            <a:pPr marL="800100" lvl="1" indent="-342900" algn="just">
              <a:buFont typeface="Wingdings" panose="05000000000000000000" charset="0"/>
              <a:buChar char="Ø"/>
            </a:pPr>
            <a:endParaRPr lang="en-US" altLang="zh-CN" sz="20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None/>
            </a:pP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Choice:</a:t>
            </a:r>
            <a:endParaRPr lang="en-US" altLang="zh-CN" sz="2000">
              <a:latin typeface="Times New Roman" panose="02020603050405020304" pitchFamily="18" charset="0"/>
              <a:cs typeface="Times New Roman" panose="02020603050405020304" pitchFamily="18" charset="0"/>
            </a:endParaRPr>
          </a:p>
          <a:p>
            <a:pPr marL="800100" lvl="1" indent="-342900" algn="just">
              <a:buFont typeface="Wingdings" panose="05000000000000000000" charset="0"/>
              <a:buChar char="Ø"/>
            </a:pPr>
            <a:r>
              <a:rPr lang="en-US" altLang="zh-CN" sz="2000">
                <a:latin typeface="Times New Roman" panose="02020603050405020304" pitchFamily="18" charset="0"/>
                <a:cs typeface="Times New Roman" panose="02020603050405020304" pitchFamily="18" charset="0"/>
              </a:rPr>
              <a:t>FPGA-based host-managed computational storage drive design strategy.</a:t>
            </a:r>
            <a:endParaRPr lang="en-US" altLang="zh-CN" sz="200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A single FPGA to realize both flash memory control and computation (i.e., table scan in this work) inside computational storage drives;</a:t>
            </a:r>
            <a:endParaRPr lang="en-US" altLang="zh-CN" sz="200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The computational storage drive is fully managed by the host for the functions such as address mapping, request scheduling, and garbage collection.</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3</a:t>
            </a:r>
            <a:r>
              <a:rPr lang="en-US" altLang="zh-CN" sz="2400" b="1" dirty="0">
                <a:latin typeface="Times New Roman" panose="02020603050405020304" pitchFamily="18" charset="0"/>
                <a:cs typeface="Times New Roman" panose="02020603050405020304" pitchFamily="18" charset="0"/>
                <a:sym typeface="+mn-ea"/>
              </a:rPr>
              <a:t>  Design and Implementation</a:t>
            </a:r>
            <a:endParaRPr lang="en-US" altLang="zh-CN" sz="2400" b="1" dirty="0">
              <a:latin typeface="Times New Roman" panose="02020603050405020304" pitchFamily="18" charset="0"/>
              <a:cs typeface="Times New Roman" panose="02020603050405020304" pitchFamily="18" charset="0"/>
            </a:endParaRPr>
          </a:p>
        </p:txBody>
      </p:sp>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3.1  Support Table Scan Pushdown Across the Entire Software Stack</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3" name="文本框 2" descr="7b0a202020202262756c6c6574223a20227b5c2263617465676f727949645c223a31303032352c5c2274656d706c61746549645c223a32303233313436357d220a7d0a"/>
          <p:cNvSpPr txBox="1"/>
          <p:nvPr/>
        </p:nvSpPr>
        <p:spPr>
          <a:xfrm>
            <a:off x="4837430" y="1261745"/>
            <a:ext cx="7195185" cy="5323205"/>
          </a:xfrm>
          <a:prstGeom prst="rect">
            <a:avLst/>
          </a:prstGeom>
          <a:noFill/>
        </p:spPr>
        <p:txBody>
          <a:bodyPr wrap="square" rtlCol="0" anchor="t">
            <a:spAutoFit/>
          </a:bodyPr>
          <a:p>
            <a:pPr marL="342900" indent="-342900">
              <a:buFont typeface="Wingdings" panose="05000000000000000000" charset="0"/>
              <a:buChar char="Ø"/>
            </a:pPr>
            <a:r>
              <a:rPr lang="en-US" altLang="zh-CN" sz="2000" b="1" dirty="0">
                <a:latin typeface="Times New Roman" panose="02020603050405020304" pitchFamily="18" charset="0"/>
                <a:cs typeface="Times New Roman" panose="02020603050405020304" pitchFamily="18" charset="0"/>
              </a:rPr>
              <a:t>3.1.1  Enhancement to POLARDB Storage Engine</a:t>
            </a:r>
            <a:endParaRPr lang="en-US" altLang="zh-CN" sz="2000" b="1" dirty="0">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Each request contains:</a:t>
            </a:r>
            <a:endParaRPr lang="en-US" altLang="zh-C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Location(i.e., offsets in files) of the to-be-scanned data;</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Schema of the table onto which the table scan is applied; </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Table scan conditions to be evaluated;</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altLang="zh-CN" sz="2000" b="1" dirty="0">
                <a:latin typeface="Times New Roman" panose="02020603050405020304" pitchFamily="18" charset="0"/>
                <a:cs typeface="Times New Roman" panose="02020603050405020304" pitchFamily="18" charset="0"/>
              </a:rPr>
              <a:t>3.1.2  Enhancement to PolarFS</a:t>
            </a:r>
            <a:endParaRPr lang="en-US" altLang="zh-C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Decompose the request into m scan requests, each of which scans the data on one computational storage drive;</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each scan request, it converts the data location information into offsets in LBAs;</a:t>
            </a:r>
            <a:endParaRPr lang="en-US" altLang="zh-CN"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altLang="zh-CN" sz="2000" b="1" dirty="0">
                <a:latin typeface="Times New Roman" panose="02020603050405020304" pitchFamily="18" charset="0"/>
                <a:cs typeface="Times New Roman" panose="02020603050405020304" pitchFamily="18" charset="0"/>
              </a:rPr>
              <a:t>3.1.3  Enhancement to Computational Storage Driver</a:t>
            </a:r>
            <a:endParaRPr lang="en-US" altLang="zh-C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driver exposes each computational storage drive as a block device;</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Analyzes and re-arrange scan conditions;</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Converts the location information of the to-be-scanned data from the LBA into physical block address (PBA) domain;</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Partitions each scan request into smaller scan sub-tasks;</a:t>
            </a:r>
            <a:endParaRPr lang="en-US" altLang="zh-CN" sz="2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86080" y="1261745"/>
            <a:ext cx="4070350" cy="5259070"/>
          </a:xfrm>
          <a:prstGeom prst="rect">
            <a:avLst/>
          </a:prstGeom>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3</a:t>
            </a:r>
            <a:r>
              <a:rPr lang="en-US" altLang="zh-CN" sz="2400" b="1" dirty="0">
                <a:latin typeface="Times New Roman" panose="02020603050405020304" pitchFamily="18" charset="0"/>
                <a:cs typeface="Times New Roman" panose="02020603050405020304" pitchFamily="18" charset="0"/>
                <a:sym typeface="+mn-ea"/>
              </a:rPr>
              <a:t>  Design and Implementation</a:t>
            </a:r>
            <a:endParaRPr lang="en-US" altLang="zh-CN" sz="2400" b="1" dirty="0">
              <a:latin typeface="Times New Roman" panose="02020603050405020304" pitchFamily="18" charset="0"/>
              <a:cs typeface="Times New Roman" panose="02020603050405020304" pitchFamily="18" charset="0"/>
            </a:endParaRPr>
          </a:p>
        </p:txBody>
      </p:sp>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3.2  Reduce Hardware Implementation Cost</a:t>
            </a:r>
            <a:endParaRPr lang="en-US" altLang="zh-CN" sz="2400" b="1"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2"/>
          <a:stretch>
            <a:fillRect/>
          </a:stretch>
        </p:blipFill>
        <p:spPr>
          <a:xfrm>
            <a:off x="746760" y="1289050"/>
            <a:ext cx="4044315" cy="2927350"/>
          </a:xfrm>
          <a:prstGeom prst="rect">
            <a:avLst/>
          </a:prstGeom>
          <a:effectLst>
            <a:outerShdw blurRad="50800" dist="38100" dir="2700000" sx="101000" sy="101000" algn="tl" rotWithShape="0">
              <a:prstClr val="black">
                <a:alpha val="40000"/>
              </a:prstClr>
            </a:outerShdw>
          </a:effectLst>
        </p:spPr>
      </p:pic>
      <p:pic>
        <p:nvPicPr>
          <p:cNvPr id="6" name="图片 5"/>
          <p:cNvPicPr>
            <a:picLocks noChangeAspect="1"/>
          </p:cNvPicPr>
          <p:nvPr/>
        </p:nvPicPr>
        <p:blipFill>
          <a:blip r:embed="rId3"/>
          <a:stretch>
            <a:fillRect/>
          </a:stretch>
        </p:blipFill>
        <p:spPr>
          <a:xfrm>
            <a:off x="241300" y="4420235"/>
            <a:ext cx="5054600" cy="1976755"/>
          </a:xfrm>
          <a:prstGeom prst="rect">
            <a:avLst/>
          </a:prstGeom>
          <a:effectLst>
            <a:outerShdw blurRad="50800" dist="38100" dir="2700000" sx="101000" sy="101000" algn="tl" rotWithShape="0">
              <a:prstClr val="black">
                <a:alpha val="40000"/>
              </a:prstClr>
            </a:outerShdw>
          </a:effectLst>
        </p:spPr>
      </p:pic>
      <p:sp>
        <p:nvSpPr>
          <p:cNvPr id="9" name="文本框 8"/>
          <p:cNvSpPr txBox="1"/>
          <p:nvPr/>
        </p:nvSpPr>
        <p:spPr>
          <a:xfrm>
            <a:off x="4837430" y="1261745"/>
            <a:ext cx="7354570" cy="5323205"/>
          </a:xfrm>
          <a:prstGeom prst="rect">
            <a:avLst/>
          </a:prstGeom>
          <a:noFill/>
        </p:spPr>
        <p:txBody>
          <a:bodyPr wrap="square" rtlCol="0" anchor="t">
            <a:spAutoFit/>
          </a:bodyPr>
          <a:p>
            <a:pPr marL="342900" indent="-342900">
              <a:buFont typeface="Wingdings" panose="05000000000000000000" charset="0"/>
              <a:buChar char="Ø"/>
            </a:pPr>
            <a:r>
              <a:rPr lang="en-US" altLang="zh-CN" sz="2000" b="1" dirty="0">
                <a:latin typeface="Times New Roman" panose="02020603050405020304" pitchFamily="18" charset="0"/>
                <a:cs typeface="Times New Roman" panose="02020603050405020304" pitchFamily="18" charset="0"/>
                <a:sym typeface="+mn-ea"/>
              </a:rPr>
              <a:t>3.2.1  Hardware-Friendly Data Block Format</a:t>
            </a:r>
            <a:endParaRPr lang="en-US" altLang="zh-CN" sz="2000" b="1" dirty="0">
              <a:latin typeface="Times New Roman" panose="02020603050405020304" pitchFamily="18" charset="0"/>
              <a:cs typeface="Times New Roman" panose="02020603050405020304" pitchFamily="18" charset="0"/>
              <a:sym typeface="+mn-ea"/>
            </a:endParaRPr>
          </a:p>
          <a:p>
            <a:pPr marL="800100" lvl="1" indent="-342900" algn="jus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sym typeface="+mn-ea"/>
              </a:rPr>
              <a:t>Modified</a:t>
            </a:r>
            <a:r>
              <a:rPr lang="en-US" altLang="zh-CN" sz="2000" dirty="0">
                <a:latin typeface="Times New Roman" panose="02020603050405020304" pitchFamily="18" charset="0"/>
                <a:cs typeface="Times New Roman" panose="02020603050405020304" pitchFamily="18" charset="0"/>
                <a:sym typeface="+mn-ea"/>
              </a:rPr>
              <a:t> POLARDB storage engine stores all the table data in the memory-comparable format, data can be compared using function </a:t>
            </a:r>
            <a:r>
              <a:rPr lang="en-US" altLang="zh-CN" sz="2000" i="1" dirty="0">
                <a:latin typeface="Times New Roman" panose="02020603050405020304" pitchFamily="18" charset="0"/>
                <a:cs typeface="Times New Roman" panose="02020603050405020304" pitchFamily="18" charset="0"/>
                <a:sym typeface="+mn-ea"/>
              </a:rPr>
              <a:t>memcmp()</a:t>
            </a:r>
            <a:r>
              <a:rPr lang="en-US" altLang="zh-CN" sz="2000" dirty="0">
                <a:latin typeface="Times New Roman" panose="02020603050405020304" pitchFamily="18" charset="0"/>
                <a:cs typeface="Times New Roman" panose="02020603050405020304" pitchFamily="18" charset="0"/>
                <a:sym typeface="+mn-ea"/>
              </a:rPr>
              <a:t>. CSD only need to implement a single type of comparator that can carry out the </a:t>
            </a:r>
            <a:r>
              <a:rPr lang="en-US" altLang="zh-CN" sz="2000" i="1" dirty="0">
                <a:latin typeface="Times New Roman" panose="02020603050405020304" pitchFamily="18" charset="0"/>
                <a:cs typeface="Times New Roman" panose="02020603050405020304" pitchFamily="18" charset="0"/>
                <a:sym typeface="+mn-ea"/>
              </a:rPr>
              <a:t>memcmp();</a:t>
            </a:r>
            <a:endParaRPr lang="en-US" altLang="zh-CN" sz="2000" i="1" dirty="0">
              <a:latin typeface="Times New Roman" panose="02020603050405020304" pitchFamily="18" charset="0"/>
              <a:cs typeface="Times New Roman" panose="02020603050405020304" pitchFamily="18" charset="0"/>
              <a:sym typeface="+mn-ea"/>
            </a:endParaRPr>
          </a:p>
          <a:p>
            <a:pPr marL="800100" lvl="1" indent="-342900" algn="jus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sym typeface="+mn-ea"/>
              </a:rPr>
              <a:t>Adding</a:t>
            </a:r>
            <a:r>
              <a:rPr lang="en-US" altLang="zh-CN" sz="2000" dirty="0">
                <a:latin typeface="Times New Roman" panose="02020603050405020304" pitchFamily="18" charset="0"/>
                <a:cs typeface="Times New Roman" panose="02020603050405020304" pitchFamily="18" charset="0"/>
                <a:sym typeface="+mn-ea"/>
              </a:rPr>
              <a:t> the </a:t>
            </a:r>
            <a:r>
              <a:rPr lang="en-US" altLang="zh-CN" sz="2000" i="1" dirty="0">
                <a:latin typeface="Times New Roman" panose="02020603050405020304" pitchFamily="18" charset="0"/>
                <a:cs typeface="Times New Roman" panose="02020603050405020304" pitchFamily="18" charset="0"/>
                <a:sym typeface="+mn-ea"/>
              </a:rPr>
              <a:t>“# of keys” </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 of restarts”</a:t>
            </a:r>
            <a:r>
              <a:rPr lang="en-US" altLang="zh-CN" sz="2000" dirty="0">
                <a:latin typeface="Times New Roman" panose="02020603050405020304" pitchFamily="18" charset="0"/>
                <a:cs typeface="Times New Roman" panose="02020603050405020304" pitchFamily="18" charset="0"/>
                <a:sym typeface="+mn-ea"/>
              </a:rPr>
              <a:t> and </a:t>
            </a:r>
            <a:r>
              <a:rPr lang="en-US" altLang="zh-CN" sz="2000" i="1" dirty="0">
                <a:latin typeface="Times New Roman" panose="02020603050405020304" pitchFamily="18" charset="0"/>
                <a:cs typeface="Times New Roman" panose="02020603050405020304" pitchFamily="18" charset="0"/>
                <a:sym typeface="+mn-ea"/>
              </a:rPr>
              <a:t>“1-byte block compression type”</a:t>
            </a:r>
            <a:r>
              <a:rPr lang="en-US" altLang="zh-CN" sz="2000" dirty="0">
                <a:latin typeface="Times New Roman" panose="02020603050405020304" pitchFamily="18" charset="0"/>
                <a:cs typeface="Times New Roman" panose="02020603050405020304" pitchFamily="18" charset="0"/>
                <a:sym typeface="+mn-ea"/>
              </a:rPr>
              <a:t> fields at the beginning of each block;</a:t>
            </a:r>
            <a:endParaRPr lang="en-US" altLang="zh-CN" sz="2000" dirty="0">
              <a:latin typeface="Times New Roman" panose="02020603050405020304" pitchFamily="18" charset="0"/>
              <a:cs typeface="Times New Roman" panose="02020603050405020304" pitchFamily="18" charset="0"/>
              <a:sym typeface="+mn-ea"/>
            </a:endParaRPr>
          </a:p>
          <a:p>
            <a:pPr marL="800100" lvl="1" indent="-342900">
              <a:buFont typeface="Arial" panose="020B0604020202020204" pitchFamily="34" charset="0"/>
              <a:buChar char="•"/>
            </a:pPr>
            <a:endParaRPr lang="en-US" altLang="zh-CN"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altLang="zh-CN" sz="2000" b="1" dirty="0">
                <a:latin typeface="Times New Roman" panose="02020603050405020304" pitchFamily="18" charset="0"/>
                <a:cs typeface="Times New Roman" panose="02020603050405020304" pitchFamily="18" charset="0"/>
                <a:sym typeface="+mn-ea"/>
              </a:rPr>
              <a:t>3.2.2  FPGA Implementation</a:t>
            </a:r>
            <a:endParaRPr lang="en-US" altLang="zh-CN" sz="2000" b="1" dirty="0">
              <a:latin typeface="Times New Roman" panose="02020603050405020304" pitchFamily="18" charset="0"/>
              <a:cs typeface="Times New Roman" panose="02020603050405020304" pitchFamily="18" charset="0"/>
              <a:sym typeface="+mn-ea"/>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Two parallel data decompression engines;</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Four data scan engines;</a:t>
            </a: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Contains one memcmp module and one RE (result evaluation) module;</a:t>
            </a: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Once the value of P (i.e., either 1 or 0) can be determined, the scan engine can immediately finish the evaluation on current row;</a:t>
            </a:r>
            <a:endParaRPr lang="zh-CN" altLang="en-US" sz="20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7556500" y="5241290"/>
            <a:ext cx="1917065" cy="3340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4</a:t>
            </a:r>
            <a:r>
              <a:rPr lang="en-US" altLang="zh-CN" sz="2400" b="1" dirty="0">
                <a:latin typeface="Times New Roman" panose="02020603050405020304" pitchFamily="18" charset="0"/>
                <a:cs typeface="Times New Roman" panose="02020603050405020304" pitchFamily="18" charset="0"/>
                <a:sym typeface="+mn-ea"/>
              </a:rPr>
              <a:t>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12" name="TextBox 2"/>
          <p:cNvSpPr txBox="1"/>
          <p:nvPr/>
        </p:nvSpPr>
        <p:spPr>
          <a:xfrm>
            <a:off x="241300" y="801084"/>
            <a:ext cx="1219200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4.1  Experimental Setup</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355600" y="1369695"/>
            <a:ext cx="11333480" cy="4646295"/>
          </a:xfrm>
          <a:prstGeom prst="rect">
            <a:avLst/>
          </a:prstGeom>
          <a:noFill/>
        </p:spPr>
        <p:txBody>
          <a:bodyPr wrap="square" rtlCol="0" anchor="t">
            <a:spAutoFit/>
          </a:bodyPr>
          <a:p>
            <a:pPr marL="285750" indent="-285750" algn="just">
              <a:buFont typeface="Wingdings" panose="05000000000000000000" charset="0"/>
              <a:buChar char="Ø"/>
            </a:pPr>
            <a:r>
              <a:rPr lang="zh-CN" altLang="en-US" sz="2000">
                <a:latin typeface="Times New Roman" panose="02020603050405020304" pitchFamily="18" charset="0"/>
                <a:cs typeface="Times New Roman" panose="02020603050405020304" pitchFamily="18" charset="0"/>
              </a:rPr>
              <a:t>Each drive uses </a:t>
            </a:r>
            <a:r>
              <a:rPr lang="zh-CN" altLang="en-US" sz="2000" b="1">
                <a:latin typeface="Times New Roman" panose="02020603050405020304" pitchFamily="18" charset="0"/>
                <a:cs typeface="Times New Roman" panose="02020603050405020304" pitchFamily="18" charset="0"/>
              </a:rPr>
              <a:t>64-layer 3D TLC</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NAND flash memory chips</a:t>
            </a:r>
            <a:r>
              <a:rPr lang="zh-CN" altLang="en-US" sz="2000">
                <a:latin typeface="Times New Roman" panose="02020603050405020304" pitchFamily="18" charset="0"/>
                <a:cs typeface="Times New Roman" panose="02020603050405020304" pitchFamily="18" charset="0"/>
              </a:rPr>
              <a:t>. With </a:t>
            </a:r>
            <a:r>
              <a:rPr lang="zh-CN" altLang="en-US" sz="2000" b="1">
                <a:latin typeface="Times New Roman" panose="02020603050405020304" pitchFamily="18" charset="0"/>
                <a:cs typeface="Times New Roman" panose="02020603050405020304" pitchFamily="18" charset="0"/>
              </a:rPr>
              <a:t>PCIe Gen3×4</a:t>
            </a:r>
            <a:r>
              <a:rPr lang="zh-CN" altLang="en-US" sz="2000">
                <a:latin typeface="Times New Roman" panose="02020603050405020304" pitchFamily="18" charset="0"/>
                <a:cs typeface="Times New Roman" panose="02020603050405020304" pitchFamily="18" charset="0"/>
              </a:rPr>
              <a:t> interface,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each drive can sustain 2.2GB/s and 3.0GB/s sequential write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and read throughput.</a:t>
            </a: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zh-CN" altLang="en-US" sz="2000">
                <a:latin typeface="Times New Roman" panose="02020603050405020304" pitchFamily="18" charset="0"/>
                <a:cs typeface="Times New Roman" panose="02020603050405020304" pitchFamily="18" charset="0"/>
              </a:rPr>
              <a:t>Under 100% address span and fully triggered GC, each</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drive can achieve 160K and 590K random</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4KB write and</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read IOPS, which are on par with the latest</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enterprise-grade NVMe SSDs.</a:t>
            </a: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zh-CN" altLang="en-US" sz="2000">
                <a:latin typeface="Times New Roman" panose="02020603050405020304" pitchFamily="18" charset="0"/>
                <a:cs typeface="Times New Roman" panose="02020603050405020304" pitchFamily="18" charset="0"/>
              </a:rPr>
              <a:t>Each computational storage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drive hosts a single </a:t>
            </a:r>
            <a:r>
              <a:rPr lang="zh-CN" altLang="en-US" sz="2000" b="1">
                <a:latin typeface="Times New Roman" panose="02020603050405020304" pitchFamily="18" charset="0"/>
                <a:cs typeface="Times New Roman" panose="02020603050405020304" pitchFamily="18" charset="0"/>
              </a:rPr>
              <a:t>mid-range Xilinx UltraScale+ KU15p</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FPGA</a:t>
            </a:r>
            <a:r>
              <a:rPr lang="zh-CN" altLang="en-US" sz="2000">
                <a:latin typeface="Times New Roman" panose="02020603050405020304" pitchFamily="18" charset="0"/>
                <a:cs typeface="Times New Roman" panose="02020603050405020304" pitchFamily="18" charset="0"/>
              </a:rPr>
              <a:t> chip that handles both flash</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memory control and computation.</a:t>
            </a: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endParaRPr lang="zh-CN" alt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zh-CN" altLang="en-US" sz="2000">
                <a:latin typeface="Times New Roman" panose="02020603050405020304" pitchFamily="18" charset="0"/>
                <a:cs typeface="Times New Roman" panose="02020603050405020304" pitchFamily="18" charset="0"/>
              </a:rPr>
              <a:t>To maximize the error correction strength, each drive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supports soft-decision LDPC code decoding with beyond-3GB/s decoding throughput.</a:t>
            </a:r>
            <a:endParaRPr lang="zh-CN" altLang="en-US" sz="2000">
              <a:latin typeface="Times New Roman" panose="02020603050405020304" pitchFamily="18" charset="0"/>
              <a:cs typeface="Times New Roman" panose="02020603050405020304" pitchFamily="18" charset="0"/>
            </a:endParaRPr>
          </a:p>
          <a:p>
            <a:endParaRPr lang="zh-CN" altLang="en-US"/>
          </a:p>
          <a:p>
            <a:endParaRPr lang="zh-CN" altLang="en-US"/>
          </a:p>
          <a:p>
            <a:pPr algn="ctr"/>
            <a:r>
              <a:rPr lang="zh-CN" altLang="en-US" sz="2000" b="1">
                <a:latin typeface="Times New Roman" panose="02020603050405020304" pitchFamily="18" charset="0"/>
                <a:cs typeface="Times New Roman" panose="02020603050405020304" pitchFamily="18" charset="0"/>
              </a:rPr>
              <a:t>The performance evaluation is</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carried out on a POLARDB instance (with seven database</a:t>
            </a: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nodes and three storage nodes) in Alibaba Cloud.</a:t>
            </a:r>
            <a:endParaRPr lang="zh-CN" altLang="en-US" sz="2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ICASSP 2020"/>
          <p:cNvSpPr>
            <a:spLocks noChangeAspect="1" noChangeArrowheads="1"/>
          </p:cNvSpPr>
          <p:nvPr/>
        </p:nvSpPr>
        <p:spPr bwMode="auto">
          <a:xfrm>
            <a:off x="5832475" y="27692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fld id="{82309D1B-2082-41F9-BA87-FAC8BDDAF689}" type="slidenum">
              <a:rPr lang="zh-CN" altLang="en-US" smtClean="0"/>
            </a:fld>
            <a:endParaRPr lang="zh-CN" altLang="en-US"/>
          </a:p>
        </p:txBody>
      </p:sp>
      <p:cxnSp>
        <p:nvCxnSpPr>
          <p:cNvPr id="21" name="直接连接符 20"/>
          <p:cNvCxnSpPr/>
          <p:nvPr/>
        </p:nvCxnSpPr>
        <p:spPr>
          <a:xfrm>
            <a:off x="241300" y="745490"/>
            <a:ext cx="11790680" cy="28575"/>
          </a:xfrm>
          <a:prstGeom prst="line">
            <a:avLst/>
          </a:prstGeom>
          <a:ln>
            <a:solidFill>
              <a:srgbClr val="8C2C41"/>
            </a:solidFill>
          </a:ln>
        </p:spPr>
        <p:style>
          <a:lnRef idx="3">
            <a:schemeClr val="dk1"/>
          </a:lnRef>
          <a:fillRef idx="0">
            <a:schemeClr val="dk1"/>
          </a:fillRef>
          <a:effectRef idx="2">
            <a:schemeClr val="dk1"/>
          </a:effectRef>
          <a:fontRef idx="minor">
            <a:schemeClr val="tx1"/>
          </a:fontRef>
        </p:style>
      </p:cxnSp>
      <p:grpSp>
        <p:nvGrpSpPr>
          <p:cNvPr id="24" name="组合 23"/>
          <p:cNvGrpSpPr/>
          <p:nvPr/>
        </p:nvGrpSpPr>
        <p:grpSpPr>
          <a:xfrm>
            <a:off x="0" y="6560185"/>
            <a:ext cx="12192000" cy="368300"/>
            <a:chOff x="0" y="10331"/>
            <a:chExt cx="19200" cy="580"/>
          </a:xfrm>
        </p:grpSpPr>
        <p:sp>
          <p:nvSpPr>
            <p:cNvPr id="25" name="矩形 24"/>
            <p:cNvSpPr/>
            <p:nvPr/>
          </p:nvSpPr>
          <p:spPr>
            <a:xfrm>
              <a:off x="0" y="10395"/>
              <a:ext cx="19200" cy="516"/>
            </a:xfrm>
            <a:prstGeom prst="rect">
              <a:avLst/>
            </a:prstGeom>
            <a:solidFill>
              <a:srgbClr val="8C2C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106" y="10331"/>
              <a:ext cx="13115" cy="580"/>
            </a:xfrm>
            <a:prstGeom prst="rect">
              <a:avLst/>
            </a:prstGeom>
            <a:noFill/>
          </p:spPr>
          <p:txBody>
            <a:bodyPr wrap="square" rtlCol="0">
              <a:spAutoFit/>
            </a:bodyPr>
            <a:p>
              <a:pPr algn="ctr"/>
              <a:r>
                <a:rPr lang="en-US" altLang="zh-CN" dirty="0">
                  <a:solidFill>
                    <a:schemeClr val="bg1"/>
                  </a:solidFill>
                  <a:latin typeface="Times New Roman" panose="02020603050405020304" pitchFamily="18" charset="0"/>
                  <a:cs typeface="Times New Roman" panose="02020603050405020304" pitchFamily="18" charset="0"/>
                </a:rPr>
                <a:t>Shandong University    </a:t>
              </a:r>
              <a:r>
                <a:rPr lang="en-US" altLang="zh-CN" sz="1400" dirty="0">
                  <a:solidFill>
                    <a:schemeClr val="bg1"/>
                  </a:solidFill>
                  <a:latin typeface="Times New Roman" panose="02020603050405020304" pitchFamily="18" charset="0"/>
                  <a:cs typeface="Times New Roman" panose="02020603050405020304" pitchFamily="18" charset="0"/>
                </a:rPr>
                <a:t>Computer Architecture &amp; Embedded System Research Center</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l="16851" t="26876" r="15941" b="28497"/>
          <a:stretch>
            <a:fillRect/>
          </a:stretch>
        </p:blipFill>
        <p:spPr>
          <a:xfrm>
            <a:off x="9526905" y="-6350"/>
            <a:ext cx="2330450" cy="744855"/>
          </a:xfrm>
          <a:prstGeom prst="rect">
            <a:avLst/>
          </a:prstGeom>
        </p:spPr>
      </p:pic>
      <p:sp>
        <p:nvSpPr>
          <p:cNvPr id="2" name="平行四边形 1"/>
          <p:cNvSpPr/>
          <p:nvPr/>
        </p:nvSpPr>
        <p:spPr>
          <a:xfrm>
            <a:off x="241300" y="377190"/>
            <a:ext cx="8759825" cy="340995"/>
          </a:xfrm>
          <a:prstGeom prst="parallelogram">
            <a:avLst/>
          </a:prstGeom>
          <a:solidFill>
            <a:srgbClr val="8C2C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标题 1"/>
          <p:cNvSpPr>
            <a:spLocks noGrp="1"/>
          </p:cNvSpPr>
          <p:nvPr>
            <p:ph type="title"/>
          </p:nvPr>
        </p:nvSpPr>
        <p:spPr>
          <a:xfrm>
            <a:off x="241300" y="249555"/>
            <a:ext cx="9601200" cy="524510"/>
          </a:xfrm>
        </p:spPr>
        <p:txBody>
          <a:bodyPr>
            <a:noAutofit/>
          </a:bodyPr>
          <a:p>
            <a:pPr algn="l"/>
            <a:r>
              <a:rPr lang="en-US" altLang="zh-CN" sz="2400" b="1" dirty="0">
                <a:latin typeface="Times New Roman" panose="02020603050405020304" pitchFamily="18" charset="0"/>
                <a:cs typeface="Times New Roman" panose="02020603050405020304" pitchFamily="18" charset="0"/>
              </a:rPr>
              <a:t>  4</a:t>
            </a:r>
            <a:r>
              <a:rPr lang="en-US" altLang="zh-CN" sz="2400" b="1" dirty="0">
                <a:latin typeface="Times New Roman" panose="02020603050405020304" pitchFamily="18" charset="0"/>
                <a:cs typeface="Times New Roman" panose="02020603050405020304" pitchFamily="18" charset="0"/>
                <a:sym typeface="+mn-ea"/>
              </a:rPr>
              <a:t>  Evaluation</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12" name="TextBox 2"/>
          <p:cNvSpPr txBox="1"/>
          <p:nvPr/>
        </p:nvSpPr>
        <p:spPr>
          <a:xfrm>
            <a:off x="241300" y="801370"/>
            <a:ext cx="6215380" cy="460375"/>
          </a:xfrm>
          <a:prstGeom prst="rect">
            <a:avLst/>
          </a:prstGeom>
          <a:noFill/>
        </p:spPr>
        <p:txBody>
          <a:bodyPr wrap="square" rtlCol="0">
            <a:spAutoFit/>
          </a:bodyPr>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sym typeface="+mn-ea"/>
              </a:rPr>
              <a:t>4.2  Table Scan Performance Evaluation</a:t>
            </a:r>
            <a:endParaRPr lang="en-US" altLang="zh-CN" sz="2400" b="1" dirty="0">
              <a:latin typeface="Times New Roman" panose="02020603050405020304" pitchFamily="18" charset="0"/>
              <a:cs typeface="Times New Roman" panose="02020603050405020304" pitchFamily="18" charset="0"/>
              <a:sym typeface="+mn-ea"/>
            </a:endParaRPr>
          </a:p>
        </p:txBody>
      </p:sp>
      <p:grpSp>
        <p:nvGrpSpPr>
          <p:cNvPr id="13" name="组合 12"/>
          <p:cNvGrpSpPr/>
          <p:nvPr/>
        </p:nvGrpSpPr>
        <p:grpSpPr>
          <a:xfrm>
            <a:off x="390525" y="1383030"/>
            <a:ext cx="4056380" cy="4557395"/>
            <a:chOff x="903" y="1842"/>
            <a:chExt cx="7075" cy="7813"/>
          </a:xfrm>
        </p:grpSpPr>
        <p:pic>
          <p:nvPicPr>
            <p:cNvPr id="3" name="图片 2"/>
            <p:cNvPicPr>
              <a:picLocks noChangeAspect="1"/>
            </p:cNvPicPr>
            <p:nvPr/>
          </p:nvPicPr>
          <p:blipFill>
            <a:blip r:embed="rId2"/>
            <a:stretch>
              <a:fillRect/>
            </a:stretch>
          </p:blipFill>
          <p:spPr>
            <a:xfrm>
              <a:off x="926" y="1842"/>
              <a:ext cx="7052" cy="4664"/>
            </a:xfrm>
            <a:prstGeom prst="rect">
              <a:avLst/>
            </a:prstGeom>
          </p:spPr>
        </p:pic>
        <p:grpSp>
          <p:nvGrpSpPr>
            <p:cNvPr id="10" name="组合 9"/>
            <p:cNvGrpSpPr/>
            <p:nvPr/>
          </p:nvGrpSpPr>
          <p:grpSpPr>
            <a:xfrm>
              <a:off x="903" y="6553"/>
              <a:ext cx="7060" cy="3102"/>
              <a:chOff x="8477" y="2173"/>
              <a:chExt cx="7023" cy="2991"/>
            </a:xfrm>
          </p:grpSpPr>
          <p:pic>
            <p:nvPicPr>
              <p:cNvPr id="5" name="图片 4"/>
              <p:cNvPicPr>
                <a:picLocks noChangeAspect="1"/>
              </p:cNvPicPr>
              <p:nvPr/>
            </p:nvPicPr>
            <p:blipFill>
              <a:blip r:embed="rId3"/>
              <a:stretch>
                <a:fillRect/>
              </a:stretch>
            </p:blipFill>
            <p:spPr>
              <a:xfrm>
                <a:off x="8477" y="2173"/>
                <a:ext cx="7023" cy="1699"/>
              </a:xfrm>
              <a:prstGeom prst="rect">
                <a:avLst/>
              </a:prstGeom>
            </p:spPr>
          </p:pic>
          <p:pic>
            <p:nvPicPr>
              <p:cNvPr id="6" name="图片 5"/>
              <p:cNvPicPr>
                <a:picLocks noChangeAspect="1"/>
              </p:cNvPicPr>
              <p:nvPr/>
            </p:nvPicPr>
            <p:blipFill>
              <a:blip r:embed="rId4"/>
              <a:stretch>
                <a:fillRect/>
              </a:stretch>
            </p:blipFill>
            <p:spPr>
              <a:xfrm>
                <a:off x="8516" y="3859"/>
                <a:ext cx="6984" cy="1305"/>
              </a:xfrm>
              <a:prstGeom prst="rect">
                <a:avLst/>
              </a:prstGeom>
            </p:spPr>
          </p:pic>
        </p:grpSp>
      </p:grpSp>
      <p:sp>
        <p:nvSpPr>
          <p:cNvPr id="9" name="文本框 8"/>
          <p:cNvSpPr txBox="1"/>
          <p:nvPr/>
        </p:nvSpPr>
        <p:spPr>
          <a:xfrm>
            <a:off x="367030" y="6191885"/>
            <a:ext cx="8859520" cy="36830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sym typeface="+mn-ea"/>
              </a:rPr>
              <a:t>TPC-H</a:t>
            </a:r>
            <a:r>
              <a:rPr lang="en-US" altLang="zh-CN">
                <a:latin typeface="Times New Roman" panose="02020603050405020304" pitchFamily="18" charset="0"/>
                <a:cs typeface="Times New Roman" panose="02020603050405020304" pitchFamily="18" charset="0"/>
                <a:sym typeface="+mn-ea"/>
              </a:rPr>
              <a:t>: </a:t>
            </a:r>
            <a:r>
              <a:rPr lang="zh-CN" altLang="en-US"/>
              <a:t>https://www.tpc.org/tpc_documents_current_versions/pdf/tpc-h_v3.0.0.pdf</a:t>
            </a:r>
            <a:endParaRPr lang="zh-CN" altLang="en-US"/>
          </a:p>
        </p:txBody>
      </p:sp>
      <p:sp>
        <p:nvSpPr>
          <p:cNvPr id="14" name="文本框 13"/>
          <p:cNvSpPr txBox="1"/>
          <p:nvPr/>
        </p:nvSpPr>
        <p:spPr>
          <a:xfrm>
            <a:off x="5501640" y="1256030"/>
            <a:ext cx="6096000" cy="645160"/>
          </a:xfrm>
          <a:prstGeom prst="rect">
            <a:avLst/>
          </a:prstGeom>
          <a:noFill/>
        </p:spPr>
        <p:txBody>
          <a:bodyPr wrap="square" rtlCol="0" anchor="t">
            <a:spAutoFit/>
          </a:bodyPr>
          <a:p>
            <a:pPr algn="ctr"/>
            <a:r>
              <a:rPr lang="zh-CN" altLang="en-US">
                <a:latin typeface="Times New Roman" panose="02020603050405020304" pitchFamily="18" charset="0"/>
                <a:cs typeface="Times New Roman" panose="02020603050405020304" pitchFamily="18" charset="0"/>
              </a:rPr>
              <a:t>the data selectivity in terms</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of table entries is 1.25%, 15.17%, 30.34%, 54.04%, 63.22%,</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and 100.00%, respectively</a:t>
            </a:r>
            <a:endParaRPr lang="zh-CN" altLang="en-US">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5"/>
          <a:srcRect t="2374"/>
          <a:stretch>
            <a:fillRect/>
          </a:stretch>
        </p:blipFill>
        <p:spPr>
          <a:xfrm>
            <a:off x="4486275" y="2127250"/>
            <a:ext cx="7661910" cy="3472815"/>
          </a:xfrm>
          <a:prstGeom prst="rect">
            <a:avLst/>
          </a:prstGeom>
          <a:effectLst/>
        </p:spPr>
      </p:pic>
      <p:sp>
        <p:nvSpPr>
          <p:cNvPr id="16" name="矩形 15"/>
          <p:cNvSpPr/>
          <p:nvPr/>
        </p:nvSpPr>
        <p:spPr>
          <a:xfrm>
            <a:off x="367030" y="1343025"/>
            <a:ext cx="4094480" cy="4592320"/>
          </a:xfrm>
          <a:prstGeom prst="rect">
            <a:avLst/>
          </a:prstGeom>
          <a:noFill/>
          <a:ln w="28575" cmpd="sng">
            <a:solidFill>
              <a:srgbClr val="8C2C41">
                <a:alpha val="80000"/>
              </a:srgbClr>
            </a:solidFill>
            <a:prstDash val="solid"/>
          </a:ln>
          <a:effectLst>
            <a:outerShdw blurRad="50800" dist="50800" dir="5400000" algn="ctr" rotWithShape="0">
              <a:srgbClr val="BEBEBE">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TE1M2E4ZmRhN2VlNWM3ODIzYTJkMmRhZWJhMDQ2NjE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7242</Words>
  <Application>WPS 演示</Application>
  <PresentationFormat>宽屏</PresentationFormat>
  <Paragraphs>187</Paragraphs>
  <Slides>12</Slides>
  <Notes>4</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12</vt:i4>
      </vt:variant>
    </vt:vector>
  </HeadingPairs>
  <TitlesOfParts>
    <vt:vector size="28" baseType="lpstr">
      <vt:lpstr>Arial</vt:lpstr>
      <vt:lpstr>宋体</vt:lpstr>
      <vt:lpstr>Wingdings</vt:lpstr>
      <vt:lpstr>Wingdings</vt:lpstr>
      <vt:lpstr>Franklin Gothic Book</vt:lpstr>
      <vt:lpstr>Times New Roman</vt:lpstr>
      <vt:lpstr>微软雅黑</vt:lpstr>
      <vt:lpstr>Arial Unicode MS</vt:lpstr>
      <vt:lpstr>黑体</vt:lpstr>
      <vt:lpstr>Arial Black</vt:lpstr>
      <vt:lpstr>等线 Light</vt:lpstr>
      <vt:lpstr>等线</vt:lpstr>
      <vt:lpstr>Calibri</vt:lpstr>
      <vt:lpstr>Office 主题​​</vt:lpstr>
      <vt:lpstr>主题1</vt:lpstr>
      <vt:lpstr>1_Office 主题​​</vt:lpstr>
      <vt:lpstr>PowerPoint 演示文稿</vt:lpstr>
      <vt:lpstr>  1  Introduction</vt:lpstr>
      <vt:lpstr>  2  Background and Motivation</vt:lpstr>
      <vt:lpstr>  2  Background and Motivation</vt:lpstr>
      <vt:lpstr>  2  Background and Motivation</vt:lpstr>
      <vt:lpstr>  3  Design and Implementation</vt:lpstr>
      <vt:lpstr>  3  Design and Implementation</vt:lpstr>
      <vt:lpstr>  4  Evaluation</vt:lpstr>
      <vt:lpstr>  4  Evaluation</vt:lpstr>
      <vt:lpstr>  4  Evaluation</vt:lpstr>
      <vt:lpstr>  4  Evaluation</vt:lpstr>
      <vt:lpstr>  4  Evaluation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Smartog</dc:creator>
  <cp:lastModifiedBy>23</cp:lastModifiedBy>
  <cp:revision>288</cp:revision>
  <dcterms:created xsi:type="dcterms:W3CDTF">2019-06-19T02:08:00Z</dcterms:created>
  <dcterms:modified xsi:type="dcterms:W3CDTF">2022-07-29T02:11:00Z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6B5D5505DF0242F2B447C13C38E33EE4</vt:lpwstr>
  </property>
</Properties>
</file>